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69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hALb+2KIOD8MpelaipOB+KdhXW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280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1275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dd6feeb8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1dd6feeb8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5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475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0800" y="3542499"/>
            <a:ext cx="2310800" cy="8852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5095650" y="2416250"/>
            <a:ext cx="382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XI PRÊMIO GESTOR PÚBLICO • PARANÁ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"/>
          <p:cNvSpPr/>
          <p:nvPr/>
        </p:nvSpPr>
        <p:spPr>
          <a:xfrm>
            <a:off x="5203300" y="2810975"/>
            <a:ext cx="3480900" cy="59700"/>
          </a:xfrm>
          <a:prstGeom prst="rect">
            <a:avLst/>
          </a:prstGeom>
          <a:solidFill>
            <a:srgbClr val="39B4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FOTOS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02" y="1299773"/>
            <a:ext cx="3200554" cy="312241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64" y="1299773"/>
            <a:ext cx="2636805" cy="31224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FOTOS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0" y="1301743"/>
            <a:ext cx="4225636" cy="316922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2"/>
          <a:stretch/>
        </p:blipFill>
        <p:spPr>
          <a:xfrm>
            <a:off x="4540461" y="1301743"/>
            <a:ext cx="4222537" cy="29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93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FOTOS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676347"/>
            <a:ext cx="3942937" cy="221855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63" y="1676347"/>
            <a:ext cx="3982101" cy="224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26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56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/>
          <p:nvPr/>
        </p:nvSpPr>
        <p:spPr>
          <a:xfrm>
            <a:off x="1683300" y="-334950"/>
            <a:ext cx="5777400" cy="5813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4875" y="1583650"/>
            <a:ext cx="5114251" cy="22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4000" y="4032375"/>
            <a:ext cx="2076001" cy="7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8403" y="362675"/>
            <a:ext cx="3031992" cy="11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175650" y="645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200" b="1" i="1" dirty="0" smtClean="0">
                <a:solidFill>
                  <a:srgbClr val="39B44A"/>
                </a:solidFill>
              </a:rPr>
              <a:t>ESCOLINHA DO PATRIMÔNIO CULTURAL</a:t>
            </a:r>
            <a:endParaRPr sz="3200" i="1" dirty="0">
              <a:solidFill>
                <a:srgbClr val="39B44A"/>
              </a:solidFill>
            </a:endParaRPr>
          </a:p>
        </p:txBody>
      </p:sp>
      <p:sp>
        <p:nvSpPr>
          <p:cNvPr id="70" name="Google Shape;70;p3"/>
          <p:cNvSpPr txBox="1">
            <a:spLocks noGrp="1"/>
          </p:cNvSpPr>
          <p:nvPr>
            <p:ph type="body" idx="1"/>
          </p:nvPr>
        </p:nvSpPr>
        <p:spPr>
          <a:xfrm>
            <a:off x="311700" y="2302425"/>
            <a:ext cx="8013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sz="2800" b="1" dirty="0" smtClean="0">
                <a:solidFill>
                  <a:srgbClr val="003E56"/>
                </a:solidFill>
              </a:rPr>
              <a:t>MUNICÍPIO:  </a:t>
            </a:r>
            <a:r>
              <a:rPr lang="pt-BR" sz="2800" i="1" dirty="0" smtClean="0">
                <a:solidFill>
                  <a:srgbClr val="003E56"/>
                </a:solidFill>
              </a:rPr>
              <a:t>Ponta Grossa</a:t>
            </a:r>
            <a:endParaRPr sz="2800" dirty="0">
              <a:solidFill>
                <a:srgbClr val="003E56"/>
              </a:solidFill>
            </a:endParaRPr>
          </a:p>
        </p:txBody>
      </p:sp>
      <p:pic>
        <p:nvPicPr>
          <p:cNvPr id="71" name="Google Shape;7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"/>
          <p:cNvSpPr txBox="1">
            <a:spLocks noGrp="1"/>
          </p:cNvSpPr>
          <p:nvPr>
            <p:ph type="body" idx="1"/>
          </p:nvPr>
        </p:nvSpPr>
        <p:spPr>
          <a:xfrm>
            <a:off x="311700" y="3159250"/>
            <a:ext cx="8013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sz="2800" b="1" dirty="0">
                <a:solidFill>
                  <a:srgbClr val="003E56"/>
                </a:solidFill>
              </a:rPr>
              <a:t>FUNÇÃO DO GOVERNO</a:t>
            </a:r>
            <a:r>
              <a:rPr lang="pt-BR" sz="2800" b="1" dirty="0" smtClean="0">
                <a:solidFill>
                  <a:srgbClr val="003E56"/>
                </a:solidFill>
              </a:rPr>
              <a:t>: </a:t>
            </a:r>
            <a:r>
              <a:rPr lang="pt-BR" sz="2800" i="1" dirty="0" smtClean="0">
                <a:solidFill>
                  <a:srgbClr val="003E56"/>
                </a:solidFill>
              </a:rPr>
              <a:t>Secretaria de Cultura</a:t>
            </a:r>
            <a:endParaRPr sz="2800" dirty="0">
              <a:solidFill>
                <a:srgbClr val="003E56"/>
              </a:solidFill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418650" y="1747725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DESCRIÇÃO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79" name="Google Shape;7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311700" y="1689725"/>
            <a:ext cx="8520600" cy="25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sz="1600" i="1" dirty="0" smtClean="0">
                <a:solidFill>
                  <a:srgbClr val="003E56"/>
                </a:solidFill>
              </a:rPr>
              <a:t>A Escolinha do Patrimônio Cultural é um espaço voltado à sensibilização, ao sentimento de pertencimento e à educação patrimonial, tendo por sua estrutura física a proposta de promover imersões culturais e experiências. </a:t>
            </a:r>
            <a:endParaRPr sz="1600" i="1" dirty="0">
              <a:solidFill>
                <a:srgbClr val="003E5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OBJETIVOS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87" name="Google Shape;8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79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 txBox="1">
            <a:spLocks noGrp="1"/>
          </p:cNvSpPr>
          <p:nvPr>
            <p:ph type="body" idx="1"/>
          </p:nvPr>
        </p:nvSpPr>
        <p:spPr>
          <a:xfrm>
            <a:off x="311700" y="1317214"/>
            <a:ext cx="85206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600" b="1" dirty="0">
                <a:solidFill>
                  <a:srgbClr val="003E56"/>
                </a:solidFill>
              </a:rPr>
              <a:t>GERAIS:</a:t>
            </a:r>
            <a:endParaRPr sz="1600" b="1" dirty="0">
              <a:solidFill>
                <a:srgbClr val="003E56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pt-BR" sz="1400" i="1" dirty="0">
                <a:solidFill>
                  <a:srgbClr val="003E56"/>
                </a:solidFill>
              </a:rPr>
              <a:t>Promover experiências culturais sobre a história de Ponta Grossa.</a:t>
            </a:r>
            <a:endParaRPr sz="1400" i="1" dirty="0">
              <a:solidFill>
                <a:srgbClr val="003E56"/>
              </a:solidFill>
            </a:endParaRPr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1"/>
          </p:nvPr>
        </p:nvSpPr>
        <p:spPr>
          <a:xfrm>
            <a:off x="297150" y="2180539"/>
            <a:ext cx="85206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600" b="1" dirty="0">
                <a:solidFill>
                  <a:srgbClr val="003E56"/>
                </a:solidFill>
              </a:rPr>
              <a:t>ESPECÍFICOS:</a:t>
            </a:r>
            <a:endParaRPr sz="1600" b="1" dirty="0">
              <a:solidFill>
                <a:srgbClr val="003E56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pt-BR" sz="1400" i="1" dirty="0" smtClean="0">
                <a:solidFill>
                  <a:srgbClr val="003E56"/>
                </a:solidFill>
              </a:rPr>
              <a:t>Promover </a:t>
            </a:r>
            <a:r>
              <a:rPr lang="pt-BR" sz="1400" i="1" dirty="0">
                <a:solidFill>
                  <a:srgbClr val="003E56"/>
                </a:solidFill>
              </a:rPr>
              <a:t>o sentimento de pertencimento;</a:t>
            </a: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pt-BR" sz="1400" i="1" dirty="0">
                <a:solidFill>
                  <a:srgbClr val="003E56"/>
                </a:solidFill>
              </a:rPr>
              <a:t>Desenvolver soluções para a preservação do patrimônio histórico, artístico e cultural de Ponta Grossa;</a:t>
            </a: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pt-BR" sz="1400" i="1" dirty="0" smtClean="0">
                <a:solidFill>
                  <a:srgbClr val="003E56"/>
                </a:solidFill>
              </a:rPr>
              <a:t>Oferecer </a:t>
            </a:r>
            <a:r>
              <a:rPr lang="pt-BR" sz="1400" i="1" dirty="0">
                <a:solidFill>
                  <a:srgbClr val="003E56"/>
                </a:solidFill>
              </a:rPr>
              <a:t>experiências por meio de ambiente interativo e lúdico;</a:t>
            </a: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pt-BR" sz="1400" i="1" dirty="0">
                <a:solidFill>
                  <a:srgbClr val="003E56"/>
                </a:solidFill>
              </a:rPr>
              <a:t>Resgatar a autoestima dos ponta-</a:t>
            </a:r>
            <a:r>
              <a:rPr lang="pt-BR" sz="1400" i="1" dirty="0" err="1">
                <a:solidFill>
                  <a:srgbClr val="003E56"/>
                </a:solidFill>
              </a:rPr>
              <a:t>grossenses</a:t>
            </a:r>
            <a:r>
              <a:rPr lang="pt-BR" sz="1400" i="1" dirty="0">
                <a:solidFill>
                  <a:srgbClr val="003E56"/>
                </a:solidFill>
              </a:rPr>
              <a:t> por meio de sua história </a:t>
            </a:r>
            <a:r>
              <a:rPr lang="pt-BR" sz="1400" i="1" dirty="0" smtClean="0">
                <a:solidFill>
                  <a:srgbClr val="003E56"/>
                </a:solidFill>
              </a:rPr>
              <a:t>social e seus símbolos;</a:t>
            </a:r>
            <a:endParaRPr lang="pt-BR" sz="1400" i="1" dirty="0">
              <a:solidFill>
                <a:srgbClr val="003E5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BENEFICIÁRIOS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96" name="Google Shape;9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 txBox="1">
            <a:spLocks noGrp="1"/>
          </p:cNvSpPr>
          <p:nvPr>
            <p:ph type="body" idx="1"/>
          </p:nvPr>
        </p:nvSpPr>
        <p:spPr>
          <a:xfrm>
            <a:off x="311700" y="1486400"/>
            <a:ext cx="85206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b="1" dirty="0">
                <a:solidFill>
                  <a:srgbClr val="003E56"/>
                </a:solidFill>
              </a:rPr>
              <a:t>DIRETOS:</a:t>
            </a:r>
            <a:endParaRPr b="1" dirty="0">
              <a:solidFill>
                <a:srgbClr val="003E56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pt-BR" sz="1600" i="1" dirty="0">
                <a:solidFill>
                  <a:srgbClr val="003E56"/>
                </a:solidFill>
              </a:rPr>
              <a:t>Professores, </a:t>
            </a:r>
            <a:r>
              <a:rPr lang="pt-BR" sz="1600" i="1" dirty="0" smtClean="0">
                <a:solidFill>
                  <a:srgbClr val="003E56"/>
                </a:solidFill>
              </a:rPr>
              <a:t>setores </a:t>
            </a:r>
            <a:r>
              <a:rPr lang="pt-BR" sz="1600" i="1" dirty="0">
                <a:solidFill>
                  <a:srgbClr val="003E56"/>
                </a:solidFill>
              </a:rPr>
              <a:t>do </a:t>
            </a:r>
            <a:r>
              <a:rPr lang="pt-BR" sz="1600" i="1" dirty="0" smtClean="0">
                <a:solidFill>
                  <a:srgbClr val="003E56"/>
                </a:solidFill>
              </a:rPr>
              <a:t>turismo e da cultura, </a:t>
            </a:r>
            <a:r>
              <a:rPr lang="pt-BR" sz="1600" i="1" dirty="0">
                <a:solidFill>
                  <a:srgbClr val="003E56"/>
                </a:solidFill>
              </a:rPr>
              <a:t>pesquisadores</a:t>
            </a:r>
            <a:endParaRPr sz="1600" i="1" dirty="0">
              <a:solidFill>
                <a:srgbClr val="003E56"/>
              </a:solidFill>
            </a:endParaRPr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311699" y="2575393"/>
            <a:ext cx="85206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b="1" dirty="0">
                <a:solidFill>
                  <a:srgbClr val="003E56"/>
                </a:solidFill>
              </a:rPr>
              <a:t>INDIRETOS:</a:t>
            </a:r>
            <a:endParaRPr b="1" dirty="0">
              <a:solidFill>
                <a:srgbClr val="003E56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pt-BR" sz="1600" i="1" dirty="0">
                <a:solidFill>
                  <a:srgbClr val="003E56"/>
                </a:solidFill>
              </a:rPr>
              <a:t>Estudantes das redes pública e particular de ensino;</a:t>
            </a: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pt-BR" sz="1600" i="1" dirty="0">
                <a:solidFill>
                  <a:srgbClr val="003E56"/>
                </a:solidFill>
              </a:rPr>
              <a:t>Comunidade em geral;</a:t>
            </a: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pt-BR" sz="1600" i="1" dirty="0">
                <a:solidFill>
                  <a:srgbClr val="003E56"/>
                </a:solidFill>
              </a:rPr>
              <a:t>Turistas e visitantes;</a:t>
            </a:r>
            <a:endParaRPr sz="1600" i="1" dirty="0">
              <a:solidFill>
                <a:srgbClr val="003E5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ORIGEM DO RECURSO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105" name="Google Shape;10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7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7"/>
          <p:cNvSpPr txBox="1">
            <a:spLocks noGrp="1"/>
          </p:cNvSpPr>
          <p:nvPr>
            <p:ph type="body" idx="1"/>
          </p:nvPr>
        </p:nvSpPr>
        <p:spPr>
          <a:xfrm>
            <a:off x="311700" y="1582075"/>
            <a:ext cx="85206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b="1" dirty="0">
                <a:solidFill>
                  <a:srgbClr val="003E56"/>
                </a:solidFill>
              </a:rPr>
              <a:t>FINANCIAMENTO PÚBLICO: </a:t>
            </a:r>
            <a:r>
              <a:rPr lang="pt-BR" sz="1600" i="1" dirty="0">
                <a:solidFill>
                  <a:srgbClr val="003E56"/>
                </a:solidFill>
              </a:rPr>
              <a:t>R$ </a:t>
            </a:r>
            <a:r>
              <a:rPr lang="pt-BR" sz="1600" i="1" dirty="0" smtClean="0">
                <a:solidFill>
                  <a:srgbClr val="003E56"/>
                </a:solidFill>
              </a:rPr>
              <a:t>11.000,00 oriundos de recursos próprios municipais</a:t>
            </a:r>
            <a:endParaRPr sz="1600" i="1" dirty="0">
              <a:solidFill>
                <a:srgbClr val="003E56"/>
              </a:solidFill>
            </a:endParaRPr>
          </a:p>
        </p:txBody>
      </p:sp>
      <p:sp>
        <p:nvSpPr>
          <p:cNvPr id="108" name="Google Shape;108;p7"/>
          <p:cNvSpPr txBox="1">
            <a:spLocks noGrp="1"/>
          </p:cNvSpPr>
          <p:nvPr>
            <p:ph type="body" idx="1"/>
          </p:nvPr>
        </p:nvSpPr>
        <p:spPr>
          <a:xfrm>
            <a:off x="311700" y="1112075"/>
            <a:ext cx="7463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sz="1600">
                <a:solidFill>
                  <a:srgbClr val="39B44A"/>
                </a:solidFill>
              </a:rPr>
              <a:t>Quanto custa o projeto e de onde vem os recursos para executá-lo:</a:t>
            </a:r>
            <a:endParaRPr sz="1600">
              <a:solidFill>
                <a:srgbClr val="39B44A"/>
              </a:solidFill>
            </a:endParaRPr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311700" y="2767350"/>
            <a:ext cx="85206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b="1" dirty="0">
                <a:solidFill>
                  <a:srgbClr val="003E56"/>
                </a:solidFill>
              </a:rPr>
              <a:t>CUSTO DO PROJETO POR BENEFICIÁRIO: </a:t>
            </a:r>
            <a:r>
              <a:rPr lang="pt-BR" sz="1600" i="1" dirty="0">
                <a:solidFill>
                  <a:srgbClr val="003E56"/>
                </a:solidFill>
              </a:rPr>
              <a:t>R$ </a:t>
            </a:r>
            <a:r>
              <a:rPr lang="pt-BR" sz="1600" i="1" dirty="0" smtClean="0">
                <a:solidFill>
                  <a:srgbClr val="003E56"/>
                </a:solidFill>
              </a:rPr>
              <a:t>20,00 (partindo do pressuposto da manutenção x número de pessoas que já foram atendidas. </a:t>
            </a:r>
            <a:endParaRPr sz="1600" i="1" dirty="0">
              <a:solidFill>
                <a:srgbClr val="003E5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dd6feeb8d0_0_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ORÇAMENTO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116" name="Google Shape;116;g1dd6feeb8d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1dd6feeb8d0_0_0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1dd6feeb8d0_0_0"/>
          <p:cNvSpPr txBox="1">
            <a:spLocks noGrp="1"/>
          </p:cNvSpPr>
          <p:nvPr>
            <p:ph type="body" idx="1"/>
          </p:nvPr>
        </p:nvSpPr>
        <p:spPr>
          <a:xfrm>
            <a:off x="297150" y="2256613"/>
            <a:ext cx="85206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b="1" dirty="0">
                <a:solidFill>
                  <a:srgbClr val="003E56"/>
                </a:solidFill>
              </a:rPr>
              <a:t>CUSTO MANUTENÇÃO: </a:t>
            </a:r>
            <a:r>
              <a:rPr lang="pt-BR" sz="1600" i="1" dirty="0" smtClean="0">
                <a:solidFill>
                  <a:srgbClr val="003E56"/>
                </a:solidFill>
              </a:rPr>
              <a:t>R$4.000,00 (resultado da folha de pagamento do servidor + estagiário)</a:t>
            </a:r>
            <a:endParaRPr sz="1600" i="1" dirty="0">
              <a:solidFill>
                <a:srgbClr val="003E56"/>
              </a:solidFill>
            </a:endParaRPr>
          </a:p>
        </p:txBody>
      </p:sp>
      <p:sp>
        <p:nvSpPr>
          <p:cNvPr id="119" name="Google Shape;119;g1dd6feeb8d0_0_0"/>
          <p:cNvSpPr txBox="1">
            <a:spLocks noGrp="1"/>
          </p:cNvSpPr>
          <p:nvPr>
            <p:ph type="body" idx="1"/>
          </p:nvPr>
        </p:nvSpPr>
        <p:spPr>
          <a:xfrm>
            <a:off x="311700" y="1112075"/>
            <a:ext cx="81177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sz="1600">
                <a:solidFill>
                  <a:srgbClr val="39B44A"/>
                </a:solidFill>
              </a:rPr>
              <a:t>Cada projeto prevê a elaboração de um orçamento detalhado que reflita os custos.</a:t>
            </a:r>
            <a:endParaRPr sz="1600">
              <a:solidFill>
                <a:srgbClr val="39B44A"/>
              </a:solidFill>
            </a:endParaRPr>
          </a:p>
        </p:txBody>
      </p:sp>
      <p:sp>
        <p:nvSpPr>
          <p:cNvPr id="120" name="Google Shape;120;g1dd6feeb8d0_0_0"/>
          <p:cNvSpPr txBox="1">
            <a:spLocks noGrp="1"/>
          </p:cNvSpPr>
          <p:nvPr>
            <p:ph type="body" idx="1"/>
          </p:nvPr>
        </p:nvSpPr>
        <p:spPr>
          <a:xfrm>
            <a:off x="311700" y="3413713"/>
            <a:ext cx="85206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b="1" dirty="0">
                <a:solidFill>
                  <a:srgbClr val="003E56"/>
                </a:solidFill>
              </a:rPr>
              <a:t>CUSTO DE IMPLANTAÇÃO: </a:t>
            </a:r>
            <a:r>
              <a:rPr lang="pt-BR" sz="1600" i="1" dirty="0">
                <a:solidFill>
                  <a:srgbClr val="003E56"/>
                </a:solidFill>
              </a:rPr>
              <a:t>R$ </a:t>
            </a:r>
            <a:r>
              <a:rPr lang="pt-BR" sz="1600" i="1" dirty="0" smtClean="0">
                <a:solidFill>
                  <a:srgbClr val="003E56"/>
                </a:solidFill>
              </a:rPr>
              <a:t>11.000,00 (investimentos em obras de revitalização do local e aquisição de itens)</a:t>
            </a:r>
            <a:endParaRPr sz="1600" i="1" dirty="0">
              <a:solidFill>
                <a:srgbClr val="003E56"/>
              </a:solidFill>
            </a:endParaRPr>
          </a:p>
        </p:txBody>
      </p:sp>
      <p:sp>
        <p:nvSpPr>
          <p:cNvPr id="121" name="Google Shape;121;g1dd6feeb8d0_0_0"/>
          <p:cNvSpPr txBox="1">
            <a:spLocks noGrp="1"/>
          </p:cNvSpPr>
          <p:nvPr>
            <p:ph type="body" idx="1"/>
          </p:nvPr>
        </p:nvSpPr>
        <p:spPr>
          <a:xfrm>
            <a:off x="342450" y="1482313"/>
            <a:ext cx="85206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sz="2600" b="1">
                <a:solidFill>
                  <a:srgbClr val="003E56"/>
                </a:solidFill>
              </a:rPr>
              <a:t>VALOR TOTAL: </a:t>
            </a:r>
            <a:r>
              <a:rPr lang="pt-BR" sz="2600" b="1" i="1">
                <a:solidFill>
                  <a:srgbClr val="003E56"/>
                </a:solidFill>
              </a:rPr>
              <a:t>R$ VALOR AQUI </a:t>
            </a:r>
            <a:endParaRPr sz="2400" i="1">
              <a:solidFill>
                <a:srgbClr val="003E5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RESULTADOS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127" name="Google Shape;12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8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8"/>
          <p:cNvSpPr txBox="1">
            <a:spLocks noGrp="1"/>
          </p:cNvSpPr>
          <p:nvPr>
            <p:ph type="body" idx="1"/>
          </p:nvPr>
        </p:nvSpPr>
        <p:spPr>
          <a:xfrm>
            <a:off x="311700" y="1689725"/>
            <a:ext cx="8520600" cy="25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i="1" dirty="0">
                <a:solidFill>
                  <a:srgbClr val="003E56"/>
                </a:solidFill>
              </a:rPr>
              <a:t>Em parceria com </a:t>
            </a:r>
            <a:r>
              <a:rPr lang="pt-BR" sz="1600" i="1" dirty="0" err="1">
                <a:solidFill>
                  <a:srgbClr val="003E56"/>
                </a:solidFill>
              </a:rPr>
              <a:t>instituções</a:t>
            </a:r>
            <a:r>
              <a:rPr lang="pt-BR" sz="1600" i="1" dirty="0">
                <a:solidFill>
                  <a:srgbClr val="003E56"/>
                </a:solidFill>
              </a:rPr>
              <a:t> de ensino, tem-se desenvolvido atividades extracurriculares após a visita à escolinha, apresentando como resultado maior sentimento de pertencimento, além de ser possível realizar um panorama com o público atendido sobre as questões que envolvem a preservação do patrimônio cultural em Ponta Grossa e suas particularidades.</a:t>
            </a:r>
            <a:endParaRPr sz="1600" i="1" dirty="0">
              <a:solidFill>
                <a:srgbClr val="003E5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</a:pPr>
            <a:r>
              <a:rPr lang="pt-BR" sz="3600" b="1">
                <a:solidFill>
                  <a:srgbClr val="39B44A"/>
                </a:solidFill>
              </a:rPr>
              <a:t>PONTOS A DESTACAR</a:t>
            </a:r>
            <a:endParaRPr sz="3600" b="1">
              <a:solidFill>
                <a:srgbClr val="39B44A"/>
              </a:solidFill>
            </a:endParaRPr>
          </a:p>
        </p:txBody>
      </p:sp>
      <p:pic>
        <p:nvPicPr>
          <p:cNvPr id="135" name="Google Shape;13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2189"/>
            <a:ext cx="9143998" cy="7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9"/>
          <p:cNvSpPr/>
          <p:nvPr/>
        </p:nvSpPr>
        <p:spPr>
          <a:xfrm>
            <a:off x="418650" y="1101800"/>
            <a:ext cx="8277600" cy="69300"/>
          </a:xfrm>
          <a:prstGeom prst="rect">
            <a:avLst/>
          </a:prstGeom>
          <a:solidFill>
            <a:srgbClr val="003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9"/>
          <p:cNvSpPr txBox="1">
            <a:spLocks noGrp="1"/>
          </p:cNvSpPr>
          <p:nvPr>
            <p:ph type="body" idx="1"/>
          </p:nvPr>
        </p:nvSpPr>
        <p:spPr>
          <a:xfrm>
            <a:off x="311700" y="1689725"/>
            <a:ext cx="8520600" cy="25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sz="1600" i="1" dirty="0" smtClean="0">
                <a:solidFill>
                  <a:srgbClr val="003E56"/>
                </a:solidFill>
              </a:rPr>
              <a:t>Baixo custo para implantação e manutenção, ocupando espaço subutilizado;</a:t>
            </a:r>
            <a:endParaRPr lang="pt-BR" sz="1600" i="1" dirty="0">
              <a:solidFill>
                <a:srgbClr val="003E56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sz="1600" i="1" dirty="0" smtClean="0">
                <a:solidFill>
                  <a:srgbClr val="003E56"/>
                </a:solidFill>
              </a:rPr>
              <a:t>Retorno social: o sentimento de pertencimento é fortalecido, elevando assim autoestima da comunidade;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sz="1600" i="1" dirty="0" smtClean="0">
                <a:solidFill>
                  <a:srgbClr val="003E56"/>
                </a:solidFill>
              </a:rPr>
              <a:t>Possibilidade de multiplicação da mensagem, na relação escola x família;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lang="pt-BR" sz="1600" i="1" dirty="0" smtClean="0">
                <a:solidFill>
                  <a:srgbClr val="003E56"/>
                </a:solidFill>
              </a:rPr>
              <a:t>Reaproveitamento e sustentabilidade através da estrutura desenvolvida;</a:t>
            </a:r>
            <a:endParaRPr lang="pt-BR" sz="1600" i="1" dirty="0" smtClean="0">
              <a:solidFill>
                <a:srgbClr val="003E5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366</Words>
  <Application>Microsoft Office PowerPoint</Application>
  <PresentationFormat>Apresentação na tela (16:9)</PresentationFormat>
  <Paragraphs>40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5" baseType="lpstr">
      <vt:lpstr>Arial</vt:lpstr>
      <vt:lpstr>Simple Light</vt:lpstr>
      <vt:lpstr>Apresentação do PowerPoint</vt:lpstr>
      <vt:lpstr>ESCOLINHA DO PATRIMÔNIO CULTURAL</vt:lpstr>
      <vt:lpstr>DESCRIÇÃO</vt:lpstr>
      <vt:lpstr>OBJETIVOS</vt:lpstr>
      <vt:lpstr>BENEFICIÁRIOS</vt:lpstr>
      <vt:lpstr>ORIGEM DO RECURSO</vt:lpstr>
      <vt:lpstr>ORÇAMENTO</vt:lpstr>
      <vt:lpstr>RESULTADOS</vt:lpstr>
      <vt:lpstr>PONTOS A DESTACAR</vt:lpstr>
      <vt:lpstr>FOTOS</vt:lpstr>
      <vt:lpstr>FOTOS</vt:lpstr>
      <vt:lpstr>FOTOS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Lenovo</dc:creator>
  <cp:lastModifiedBy>Lenovo</cp:lastModifiedBy>
  <cp:revision>3</cp:revision>
  <dcterms:modified xsi:type="dcterms:W3CDTF">2023-05-25T19:24:23Z</dcterms:modified>
</cp:coreProperties>
</file>